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76" r:id="rId3"/>
  </p:sldMasterIdLst>
  <p:notesMasterIdLst>
    <p:notesMasterId r:id="rId14"/>
  </p:notesMasterIdLst>
  <p:sldIdLst>
    <p:sldId id="256" r:id="rId4"/>
    <p:sldId id="260" r:id="rId5"/>
    <p:sldId id="278" r:id="rId6"/>
    <p:sldId id="280" r:id="rId7"/>
    <p:sldId id="263" r:id="rId8"/>
    <p:sldId id="281" r:id="rId9"/>
    <p:sldId id="284" r:id="rId10"/>
    <p:sldId id="266" r:id="rId11"/>
    <p:sldId id="282" r:id="rId12"/>
    <p:sldId id="28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12/14/2021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F39FF6-28A0-4467-AF99-73FDDADB2AD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7648733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67AA2BE-E80A-4A2E-809F-A35485455FA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15574007"/>
      </p:ext>
    </p:extLst>
  </p:cSld>
  <p:clrMap bg1="lt1" tx1="dk1" bg2="lt2" tx2="dk2" accent1="accent1" accent2="accent2" accent3="accent3" accent4="accent4" accent5="accent5" accent6="accent6" hlink="hlink" folHlink="folHlink"/>
  <p:sldLayoutIdLst>
    <p:sldLayoutId id="2147483677" r:id="rId1"/>
  </p:sldLayoutIdLst>
  <p:transition>
    <p:rand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C00000"/>
          </a:solidFill>
        </p:spPr>
        <p:txBody>
          <a:bodyPr/>
          <a:lstStyle/>
          <a:p>
            <a:r>
              <a:rPr lang="en-US" dirty="0">
                <a:solidFill>
                  <a:schemeClr val="bg1"/>
                </a:solidFill>
              </a:rPr>
              <a:t>Rearranging 2</a:t>
            </a:r>
            <a:r>
              <a:rPr lang="en-US" baseline="30000" dirty="0">
                <a:solidFill>
                  <a:schemeClr val="bg1"/>
                </a:solidFill>
              </a:rPr>
              <a:t>nd</a:t>
            </a:r>
            <a:r>
              <a:rPr lang="en-US" dirty="0">
                <a:solidFill>
                  <a:schemeClr val="bg1"/>
                </a:solidFill>
              </a:rPr>
              <a:t> Law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effectLst/>
                <a:latin typeface="+mj-lt"/>
                <a:ea typeface="Times New Roman" panose="02020603050405020304" pitchFamily="18" charset="0"/>
              </a:rPr>
              <a:t>3. What is the acceleration of a softball if it has a mass of .50 kg and hits the catcher’s glove with a force of 25 newtons?</a:t>
            </a:r>
          </a:p>
          <a:p>
            <a:pPr marL="0" marR="0" indent="0">
              <a:spcBef>
                <a:spcPts val="0"/>
              </a:spcBef>
              <a:spcAft>
                <a:spcPts val="0"/>
              </a:spcAft>
              <a:buNone/>
            </a:pPr>
            <a:endParaRPr lang="en-US" dirty="0">
              <a:effectLs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2964183629"/>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.5kg</a:t>
            </a:r>
          </a:p>
        </p:txBody>
      </p:sp>
      <p:sp>
        <p:nvSpPr>
          <p:cNvPr id="5" name="TextBox 4">
            <a:extLst>
              <a:ext uri="{FF2B5EF4-FFF2-40B4-BE49-F238E27FC236}">
                <a16:creationId xmlns:a16="http://schemas.microsoft.com/office/drawing/2014/main" id="{48A1B795-7378-4E41-BFFA-6BCF0143F5B7}"/>
              </a:ext>
            </a:extLst>
          </p:cNvPr>
          <p:cNvSpPr txBox="1"/>
          <p:nvPr/>
        </p:nvSpPr>
        <p:spPr>
          <a:xfrm>
            <a:off x="834127" y="4567536"/>
            <a:ext cx="1383247" cy="461665"/>
          </a:xfrm>
          <a:prstGeom prst="rect">
            <a:avLst/>
          </a:prstGeom>
          <a:noFill/>
        </p:spPr>
        <p:txBody>
          <a:bodyPr wrap="square" rtlCol="0">
            <a:spAutoFit/>
          </a:bodyPr>
          <a:lstStyle/>
          <a:p>
            <a:r>
              <a:rPr lang="en-US" sz="2400" dirty="0"/>
              <a:t>25N</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8585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.50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kg</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858505"/>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13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136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t>
                      </m:r>
                      <m:r>
                        <a:rPr lang="en-US" sz="2400">
                          <a:latin typeface="Cambria Math" panose="02040503050406030204" pitchFamily="18" charset="0"/>
                          <a:ea typeface="Times New Roman" panose="02020603050405020304" pitchFamily="18" charset="0"/>
                          <a:cs typeface="Times New Roman" panose="02020603050405020304" pitchFamily="18" charset="0"/>
                        </a:rPr>
                        <m:t>=50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oMath>
                  </m:oMathPara>
                </a14:m>
                <a:endParaRPr lang="en-US" sz="2400" dirty="0">
                  <a:latin typeface="+mj-lt"/>
                </a:endParaRP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b="-19737"/>
                </a:stretch>
              </a:blipFill>
            </p:spPr>
            <p:txBody>
              <a:bodyPr/>
              <a:lstStyle/>
              <a:p>
                <a:r>
                  <a:rPr lang="en-US">
                    <a:noFill/>
                  </a:rPr>
                  <a:t> </a:t>
                </a:r>
              </a:p>
            </p:txBody>
          </p:sp>
        </mc:Fallback>
      </mc:AlternateContent>
    </p:spTree>
    <p:extLst>
      <p:ext uri="{BB962C8B-B14F-4D97-AF65-F5344CB8AC3E}">
        <p14:creationId xmlns:p14="http://schemas.microsoft.com/office/powerpoint/2010/main" val="132027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C00000"/>
          </a:solidFill>
        </p:spPr>
        <p:txBody>
          <a:bodyPr/>
          <a:lstStyle/>
          <a:p>
            <a:pPr eaLnBrk="1" hangingPunct="1"/>
            <a:r>
              <a:rPr lang="en-US" altLang="en-US" sz="6000" b="1" dirty="0">
                <a:solidFill>
                  <a:schemeClr val="bg1"/>
                </a:solidFill>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2</a:t>
            </a:r>
            <a:r>
              <a:rPr lang="en-US" altLang="en-US" sz="3600" baseline="30000" dirty="0">
                <a:latin typeface="Comic Sans MS" panose="030F0702030302020204" pitchFamily="66" charset="0"/>
              </a:rPr>
              <a:t>nd</a:t>
            </a:r>
            <a:r>
              <a:rPr lang="en-US" altLang="en-US" sz="3600" dirty="0">
                <a:latin typeface="Comic Sans MS" panose="030F0702030302020204" pitchFamily="66" charset="0"/>
              </a:rPr>
              <a:t> Law equation.</a:t>
            </a:r>
          </a:p>
          <a:p>
            <a:pPr eaLnBrk="1" hangingPunct="1"/>
            <a:r>
              <a:rPr lang="en-US" altLang="en-US" sz="3600" dirty="0">
                <a:latin typeface="Comic Sans MS" panose="030F0702030302020204" pitchFamily="66" charset="0"/>
              </a:rPr>
              <a:t>I can calculate Force using the 2</a:t>
            </a:r>
            <a:r>
              <a:rPr lang="en-US" altLang="en-US" sz="3600" baseline="30000" dirty="0">
                <a:latin typeface="Comic Sans MS" panose="030F0702030302020204" pitchFamily="66" charset="0"/>
              </a:rPr>
              <a:t>nd</a:t>
            </a:r>
            <a:r>
              <a:rPr lang="en-US" altLang="en-US" sz="3600" dirty="0">
                <a:latin typeface="Comic Sans MS" panose="030F0702030302020204" pitchFamily="66" charset="0"/>
              </a:rPr>
              <a:t> Law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838200" y="365125"/>
            <a:ext cx="10515600" cy="1052858"/>
          </a:xfrm>
          <a:solidFill>
            <a:srgbClr val="C00000"/>
          </a:solidFill>
        </p:spPr>
        <p:txBody>
          <a:bodyPr/>
          <a:lstStyle/>
          <a:p>
            <a:pPr algn="ctr" eaLnBrk="1" hangingPunct="1">
              <a:defRPr/>
            </a:pPr>
            <a:r>
              <a:rPr lang="en-US" sz="6600" u="sng" dirty="0">
                <a:solidFill>
                  <a:schemeClr val="bg1"/>
                </a:solidFill>
                <a:latin typeface="Arial" panose="020B0604020202020204" pitchFamily="34" charset="0"/>
                <a:cs typeface="Arial" panose="020B0604020202020204" pitchFamily="34" charset="0"/>
              </a:rPr>
              <a:t>Calculating 2</a:t>
            </a:r>
            <a:r>
              <a:rPr lang="en-US" sz="6600" u="sng" baseline="30000" dirty="0">
                <a:solidFill>
                  <a:schemeClr val="bg1"/>
                </a:solidFill>
                <a:latin typeface="Arial" panose="020B0604020202020204" pitchFamily="34" charset="0"/>
                <a:cs typeface="Arial" panose="020B0604020202020204" pitchFamily="34" charset="0"/>
              </a:rPr>
              <a:t>nd</a:t>
            </a:r>
            <a:r>
              <a:rPr lang="en-US" sz="6600" u="sng" dirty="0">
                <a:solidFill>
                  <a:schemeClr val="bg1"/>
                </a:solidFill>
                <a:latin typeface="Arial" panose="020B0604020202020204" pitchFamily="34" charset="0"/>
                <a:cs typeface="Arial" panose="020B0604020202020204" pitchFamily="34" charset="0"/>
              </a:rPr>
              <a:t> Law</a:t>
            </a:r>
          </a:p>
        </p:txBody>
      </p:sp>
      <p:sp>
        <p:nvSpPr>
          <p:cNvPr id="67587" name="Rectangle 3"/>
          <p:cNvSpPr>
            <a:spLocks noGrp="1" noRot="1" noChangeArrowheads="1"/>
          </p:cNvSpPr>
          <p:nvPr>
            <p:ph idx="1"/>
          </p:nvPr>
        </p:nvSpPr>
        <p:spPr/>
        <p:txBody>
          <a:bodyPr/>
          <a:lstStyle/>
          <a:p>
            <a:pPr marL="0" indent="0" algn="ctr" eaLnBrk="1" hangingPunct="1">
              <a:buNone/>
              <a:defRPr/>
            </a:pPr>
            <a:r>
              <a:rPr lang="en-US" sz="4800" dirty="0"/>
              <a:t>Force = mass times acceleration</a:t>
            </a:r>
          </a:p>
          <a:p>
            <a:pPr eaLnBrk="1" hangingPunct="1">
              <a:buFont typeface="Wingdings" pitchFamily="64" charset="2"/>
              <a:buNone/>
              <a:defRPr/>
            </a:pPr>
            <a:endParaRPr lang="en-US" sz="2800" dirty="0"/>
          </a:p>
          <a:p>
            <a:pPr marL="0" indent="0" algn="ctr" eaLnBrk="1" hangingPunct="1">
              <a:buNone/>
              <a:defRPr/>
            </a:pPr>
            <a:r>
              <a:rPr lang="en-US" sz="7200" dirty="0"/>
              <a:t>F = ma</a:t>
            </a:r>
          </a:p>
          <a:p>
            <a:pPr algn="ctr" eaLnBrk="1" hangingPunct="1">
              <a:buFont typeface="Wingdings" pitchFamily="64" charset="2"/>
              <a:buNone/>
              <a:defRPr/>
            </a:pPr>
            <a:r>
              <a:rPr lang="en-US" sz="4800" dirty="0"/>
              <a:t>Force is a push or pull.</a:t>
            </a:r>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p:txBody>
      </p:sp>
    </p:spTree>
    <p:extLst>
      <p:ext uri="{BB962C8B-B14F-4D97-AF65-F5344CB8AC3E}">
        <p14:creationId xmlns:p14="http://schemas.microsoft.com/office/powerpoint/2010/main" val="23756924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87">
                                            <p:txEl>
                                              <p:pRg st="0" end="0"/>
                                            </p:txEl>
                                          </p:spTgt>
                                        </p:tgtEl>
                                        <p:attrNameLst>
                                          <p:attrName>style.visibility</p:attrName>
                                        </p:attrNameLst>
                                      </p:cBhvr>
                                      <p:to>
                                        <p:strVal val="visible"/>
                                      </p:to>
                                    </p:set>
                                    <p:anim calcmode="lin" valueType="num">
                                      <p:cBhvr additive="base">
                                        <p:cTn id="13"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 calcmode="lin" valueType="num">
                                      <p:cBhvr additive="base">
                                        <p:cTn id="19"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7587">
                                            <p:txEl>
                                              <p:pRg st="3" end="3"/>
                                            </p:txEl>
                                          </p:spTgt>
                                        </p:tgtEl>
                                        <p:attrNameLst>
                                          <p:attrName>style.visibility</p:attrName>
                                        </p:attrNameLst>
                                      </p:cBhvr>
                                      <p:to>
                                        <p:strVal val="visible"/>
                                      </p:to>
                                    </p:set>
                                    <p:anim calcmode="lin" valueType="num">
                                      <p:cBhvr additive="base">
                                        <p:cTn id="25"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75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autoUpdateAnimBg="0"/>
      <p:bldP spid="67587"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C00000"/>
          </a:solidFill>
        </p:spPr>
        <p:txBody>
          <a:bodyPr/>
          <a:lstStyle/>
          <a:p>
            <a:r>
              <a:rPr lang="en-US" dirty="0">
                <a:solidFill>
                  <a:schemeClr val="bg1"/>
                </a:solidFill>
              </a:rPr>
              <a:t>Formula Representation</a:t>
            </a:r>
          </a:p>
        </p:txBody>
      </p:sp>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864505201"/>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lang="en-US" sz="4000" dirty="0"/>
                        <a:t>F = 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Newtons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m = mass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a:t>Kilogram </a:t>
                      </a:r>
                      <a:r>
                        <a:rPr lang="en-US" sz="4000" dirty="0"/>
                        <a:t>(kg)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a = acceleration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p:sp>
        <p:nvSpPr>
          <p:cNvPr id="4" name="TextBox 3">
            <a:extLst>
              <a:ext uri="{FF2B5EF4-FFF2-40B4-BE49-F238E27FC236}">
                <a16:creationId xmlns:a16="http://schemas.microsoft.com/office/drawing/2014/main" id="{C1F9DD3E-6A21-4D0B-85AF-D73189E9D732}"/>
              </a:ext>
            </a:extLst>
          </p:cNvPr>
          <p:cNvSpPr txBox="1"/>
          <p:nvPr/>
        </p:nvSpPr>
        <p:spPr>
          <a:xfrm>
            <a:off x="4426226" y="2721114"/>
            <a:ext cx="3644348" cy="707886"/>
          </a:xfrm>
          <a:prstGeom prst="rect">
            <a:avLst/>
          </a:prstGeom>
          <a:noFill/>
        </p:spPr>
        <p:txBody>
          <a:bodyPr wrap="square" rtlCol="0">
            <a:spAutoFit/>
          </a:bodyPr>
          <a:lstStyle/>
          <a:p>
            <a:r>
              <a:rPr lang="en-US" sz="4000" dirty="0"/>
              <a:t>Force</a:t>
            </a:r>
          </a:p>
        </p:txBody>
      </p:sp>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Mass (m)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F = m(a)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dirty="0">
                    <a:latin typeface="Calibri" panose="020F0502020204030204" pitchFamily="34" charset="0"/>
                    <a:cs typeface="Calibri" panose="020F0502020204030204" pitchFamily="34" charset="0"/>
                  </a:rPr>
                  <a:t>m</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1" u="none" strike="noStrike" kern="1200" cap="none" spc="0" normalizeH="0" baseline="0" noProof="0" smtClean="0">
                            <a:ln>
                              <a:noFill/>
                            </a:ln>
                            <a:effectLst/>
                            <a:uLnTx/>
                            <a:uFillTx/>
                            <a:latin typeface="Cambria Math" panose="02040503050406030204" pitchFamily="18" charset="0"/>
                          </a:rPr>
                          <m:t>𝐹</m:t>
                        </m:r>
                      </m:num>
                      <m:den>
                        <m:r>
                          <a:rPr kumimoji="0" lang="en-US" sz="4400" b="0" i="1" u="none" strike="noStrike" kern="1200" cap="none" spc="0" normalizeH="0" baseline="0" noProof="0" smtClean="0">
                            <a:ln>
                              <a:noFill/>
                            </a:ln>
                            <a:effectLst/>
                            <a:uLnTx/>
                            <a:uFillTx/>
                            <a:latin typeface="Cambria Math" panose="02040503050406030204" pitchFamily="18" charset="0"/>
                          </a:rPr>
                          <m:t>𝑎</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a:xfrm>
            <a:off x="5870713" y="1825625"/>
            <a:ext cx="5483087" cy="4351338"/>
          </a:xfrm>
        </p:spPr>
        <p:txBody>
          <a:bodyPr>
            <a:normAutofit/>
          </a:bodyPr>
          <a:lstStyle/>
          <a:p>
            <a:r>
              <a:rPr lang="en-US" sz="4000" dirty="0"/>
              <a:t>Step 1 – Divide both sides by a – acceleration</a:t>
            </a:r>
          </a:p>
        </p:txBody>
      </p:sp>
      <p:sp>
        <p:nvSpPr>
          <p:cNvPr id="8" name="TextBox 7">
            <a:extLst>
              <a:ext uri="{FF2B5EF4-FFF2-40B4-BE49-F238E27FC236}">
                <a16:creationId xmlns:a16="http://schemas.microsoft.com/office/drawing/2014/main" id="{CA5B17A4-2EEF-462C-9DC8-5C5BCF7BE511}"/>
              </a:ext>
            </a:extLst>
          </p:cNvPr>
          <p:cNvSpPr txBox="1"/>
          <p:nvPr/>
        </p:nvSpPr>
        <p:spPr>
          <a:xfrm>
            <a:off x="2469385" y="1893655"/>
            <a:ext cx="804552" cy="1446550"/>
          </a:xfrm>
          <a:prstGeom prst="rect">
            <a:avLst/>
          </a:prstGeom>
          <a:noFill/>
        </p:spPr>
        <p:txBody>
          <a:bodyPr wrap="square" rtlCol="0">
            <a:spAutoFit/>
          </a:bodyPr>
          <a:lstStyle/>
          <a:p>
            <a:r>
              <a:rPr lang="en-US" sz="4400" dirty="0"/>
              <a:t>__</a:t>
            </a:r>
          </a:p>
          <a:p>
            <a:r>
              <a:rPr lang="en-US" sz="4400" dirty="0"/>
              <a:t>a</a:t>
            </a:r>
          </a:p>
        </p:txBody>
      </p:sp>
      <p:sp>
        <p:nvSpPr>
          <p:cNvPr id="9" name="TextBox 8">
            <a:extLst>
              <a:ext uri="{FF2B5EF4-FFF2-40B4-BE49-F238E27FC236}">
                <a16:creationId xmlns:a16="http://schemas.microsoft.com/office/drawing/2014/main" id="{0ABA6805-89B8-482F-8C99-967A1B491B2C}"/>
              </a:ext>
            </a:extLst>
          </p:cNvPr>
          <p:cNvSpPr txBox="1"/>
          <p:nvPr/>
        </p:nvSpPr>
        <p:spPr>
          <a:xfrm>
            <a:off x="1084537" y="1863664"/>
            <a:ext cx="788907" cy="1446550"/>
          </a:xfrm>
          <a:prstGeom prst="rect">
            <a:avLst/>
          </a:prstGeom>
          <a:noFill/>
        </p:spPr>
        <p:txBody>
          <a:bodyPr wrap="square" rtlCol="0">
            <a:spAutoFit/>
          </a:bodyPr>
          <a:lstStyle/>
          <a:p>
            <a:r>
              <a:rPr lang="en-US" sz="4400" dirty="0"/>
              <a:t>__</a:t>
            </a:r>
          </a:p>
          <a:p>
            <a:r>
              <a:rPr lang="en-US" sz="4400" dirty="0"/>
              <a:t> a</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687989" y="1968570"/>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42625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acceleration (a)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F = m(a)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noProof="0" dirty="0">
                    <a:latin typeface="Calibri" panose="020F0502020204030204" pitchFamily="34" charset="0"/>
                    <a:cs typeface="Calibri" panose="020F0502020204030204" pitchFamily="34" charset="0"/>
                  </a:rPr>
                  <a:t>a</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1" u="none" strike="noStrike" kern="1200" cap="none" spc="0" normalizeH="0" baseline="0" noProof="0" smtClean="0">
                            <a:ln>
                              <a:noFill/>
                            </a:ln>
                            <a:effectLst/>
                            <a:uLnTx/>
                            <a:uFillTx/>
                            <a:latin typeface="Cambria Math" panose="02040503050406030204" pitchFamily="18" charset="0"/>
                          </a:rPr>
                          <m:t>𝐹</m:t>
                        </m:r>
                      </m:num>
                      <m:den>
                        <m:r>
                          <a:rPr kumimoji="0" lang="en-US" sz="4400" b="0" i="1" u="none" strike="noStrike" kern="1200" cap="none" spc="0" normalizeH="0" baseline="0" noProof="0" smtClean="0">
                            <a:ln>
                              <a:noFill/>
                            </a:ln>
                            <a:effectLst/>
                            <a:uLnTx/>
                            <a:uFillTx/>
                            <a:latin typeface="Cambria Math" panose="02040503050406030204" pitchFamily="18" charset="0"/>
                          </a:rPr>
                          <m:t>𝑚</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Divide both sides by m - mass</a:t>
            </a:r>
          </a:p>
        </p:txBody>
      </p:sp>
      <p:sp>
        <p:nvSpPr>
          <p:cNvPr id="8" name="TextBox 7">
            <a:extLst>
              <a:ext uri="{FF2B5EF4-FFF2-40B4-BE49-F238E27FC236}">
                <a16:creationId xmlns:a16="http://schemas.microsoft.com/office/drawing/2014/main" id="{CA5B17A4-2EEF-462C-9DC8-5C5BCF7BE511}"/>
              </a:ext>
            </a:extLst>
          </p:cNvPr>
          <p:cNvSpPr txBox="1"/>
          <p:nvPr/>
        </p:nvSpPr>
        <p:spPr>
          <a:xfrm>
            <a:off x="2244535" y="1893655"/>
            <a:ext cx="804552" cy="1446550"/>
          </a:xfrm>
          <a:prstGeom prst="rect">
            <a:avLst/>
          </a:prstGeom>
          <a:noFill/>
        </p:spPr>
        <p:txBody>
          <a:bodyPr wrap="square" rtlCol="0">
            <a:spAutoFit/>
          </a:bodyPr>
          <a:lstStyle/>
          <a:p>
            <a:r>
              <a:rPr lang="en-US" sz="4400" dirty="0"/>
              <a:t>__</a:t>
            </a:r>
          </a:p>
          <a:p>
            <a:r>
              <a:rPr lang="en-US" sz="4400" dirty="0"/>
              <a:t>m</a:t>
            </a:r>
          </a:p>
        </p:txBody>
      </p:sp>
      <p:sp>
        <p:nvSpPr>
          <p:cNvPr id="9" name="TextBox 8">
            <a:extLst>
              <a:ext uri="{FF2B5EF4-FFF2-40B4-BE49-F238E27FC236}">
                <a16:creationId xmlns:a16="http://schemas.microsoft.com/office/drawing/2014/main" id="{0ABA6805-89B8-482F-8C99-967A1B491B2C}"/>
              </a:ext>
            </a:extLst>
          </p:cNvPr>
          <p:cNvSpPr txBox="1"/>
          <p:nvPr/>
        </p:nvSpPr>
        <p:spPr>
          <a:xfrm>
            <a:off x="1030225" y="1863664"/>
            <a:ext cx="788907" cy="1446550"/>
          </a:xfrm>
          <a:prstGeom prst="rect">
            <a:avLst/>
          </a:prstGeom>
          <a:noFill/>
        </p:spPr>
        <p:txBody>
          <a:bodyPr wrap="square" rtlCol="0">
            <a:spAutoFit/>
          </a:bodyPr>
          <a:lstStyle/>
          <a:p>
            <a:r>
              <a:rPr lang="en-US" sz="4400" dirty="0"/>
              <a:t>__</a:t>
            </a:r>
          </a:p>
          <a:p>
            <a:r>
              <a:rPr lang="en-US" sz="4400" dirty="0"/>
              <a:t> m</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264372" y="1929279"/>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204275" y="251823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2512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lstStyle/>
          <a:p>
            <a:r>
              <a:rPr lang="en-US" altLang="en-US" dirty="0">
                <a:solidFill>
                  <a:schemeClr val="bg1"/>
                </a:solidFill>
                <a:latin typeface="Rockwell Extra Bold" panose="02060903040505020403" pitchFamily="18" charset="0"/>
              </a:rPr>
              <a:t>Force Related Equations</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660606290"/>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Force</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Mass</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Acceleration</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sysClr val="windowText" lastClr="000000"/>
                              </a:solidFill>
                              <a:effectLst/>
                              <a:uLnTx/>
                              <a:uFillTx/>
                              <a:latin typeface="+mn-lt"/>
                              <a:ea typeface="+mn-ea"/>
                              <a:cs typeface="+mn-cs"/>
                            </a:rPr>
                            <a:t>F = ma</a:t>
                          </a:r>
                        </a:p>
                      </a:txBody>
                      <a:tcPr marL="122452" marR="122452" marT="61226" marB="61226"/>
                    </a:tc>
                    <a:tc>
                      <a:txBody>
                        <a:bodyPr/>
                        <a:lstStyle/>
                        <a:p>
                          <a:pPr algn="ctr"/>
                          <a:r>
                            <a:rPr kumimoji="0" lang="en-US" sz="7200" b="0" i="0" u="none" strike="noStrike" kern="1200" cap="none" spc="0" normalizeH="0" baseline="0" noProof="0" dirty="0">
                              <a:ln>
                                <a:noFill/>
                              </a:ln>
                              <a:solidFill>
                                <a:sysClr val="windowText" lastClr="000000"/>
                              </a:solidFill>
                              <a:effectLst/>
                              <a:uLnTx/>
                              <a:uFillTx/>
                              <a:latin typeface="+mn-lt"/>
                              <a:ea typeface="+mn-ea"/>
                              <a:cs typeface="+mn-cs"/>
                            </a:rPr>
                            <a:t>m = </a:t>
                          </a:r>
                          <a14:m>
                            <m:oMath xmlns:m="http://schemas.openxmlformats.org/officeDocument/2006/math">
                              <m:f>
                                <m:fPr>
                                  <m:ctrlPr>
                                    <a:rPr kumimoji="0" lang="en-US" sz="7200" b="0" i="1" u="none" strike="noStrike" kern="1200" cap="none" spc="0" normalizeH="0" baseline="0" noProof="0" smtClean="0">
                                      <a:ln>
                                        <a:noFill/>
                                      </a:ln>
                                      <a:solidFill>
                                        <a:sysClr val="windowText" lastClr="000000"/>
                                      </a:solidFill>
                                      <a:effectLst/>
                                      <a:uLnTx/>
                                      <a:uFillTx/>
                                      <a:latin typeface="Cambria Math" panose="02040503050406030204" pitchFamily="18" charset="0"/>
                                      <a:ea typeface="+mn-ea"/>
                                      <a:cs typeface="+mn-cs"/>
                                    </a:rPr>
                                  </m:ctrlPr>
                                </m:fPr>
                                <m:num>
                                  <m:r>
                                    <a:rPr kumimoji="0" lang="en-US" sz="7200" b="0" i="1" u="none" strike="noStrike" kern="1200" cap="none" spc="0" normalizeH="0" baseline="0" noProof="0" smtClean="0">
                                      <a:ln>
                                        <a:noFill/>
                                      </a:ln>
                                      <a:solidFill>
                                        <a:sysClr val="windowText" lastClr="000000"/>
                                      </a:solidFill>
                                      <a:effectLst/>
                                      <a:uLnTx/>
                                      <a:uFillTx/>
                                      <a:latin typeface="Cambria Math" panose="02040503050406030204" pitchFamily="18" charset="0"/>
                                      <a:ea typeface="+mn-ea"/>
                                      <a:cs typeface="+mn-cs"/>
                                    </a:rPr>
                                    <m:t>𝐹</m:t>
                                  </m:r>
                                </m:num>
                                <m:den>
                                  <m:r>
                                    <a:rPr kumimoji="0" lang="en-US" sz="7200" b="0" i="1" u="none" strike="noStrike" kern="1200" cap="none" spc="0" normalizeH="0" baseline="0" noProof="0" smtClean="0">
                                      <a:ln>
                                        <a:noFill/>
                                      </a:ln>
                                      <a:solidFill>
                                        <a:sysClr val="windowText" lastClr="000000"/>
                                      </a:solidFill>
                                      <a:effectLst/>
                                      <a:uLnTx/>
                                      <a:uFillTx/>
                                      <a:latin typeface="Cambria Math" panose="02040503050406030204" pitchFamily="18" charset="0"/>
                                      <a:ea typeface="+mn-ea"/>
                                      <a:cs typeface="+mn-cs"/>
                                    </a:rPr>
                                    <m:t>𝑎</m:t>
                                  </m:r>
                                </m:den>
                              </m:f>
                            </m:oMath>
                          </a14:m>
                          <a:endParaRPr lang="en-US" sz="7200" dirty="0">
                            <a:solidFill>
                              <a:sysClr val="windowText" lastClr="000000"/>
                            </a:solidFill>
                            <a:latin typeface="+mj-lt"/>
                          </a:endParaRPr>
                        </a:p>
                      </a:txBody>
                      <a:tcPr marL="122452" marR="122452" marT="61226" marB="61226"/>
                    </a:tc>
                    <a:tc>
                      <a:txBody>
                        <a:bodyPr/>
                        <a:lstStyle/>
                        <a:p>
                          <a:pPr algn="ctr"/>
                          <a:r>
                            <a:rPr lang="en-US" sz="7200" kern="1200" dirty="0">
                              <a:solidFill>
                                <a:sysClr val="windowText" lastClr="000000"/>
                              </a:solidFill>
                              <a:latin typeface="+mn-lt"/>
                              <a:ea typeface="+mn-ea"/>
                              <a:cs typeface="+mn-cs"/>
                            </a:rPr>
                            <a:t>a = </a:t>
                          </a:r>
                          <a14:m>
                            <m:oMath xmlns:m="http://schemas.openxmlformats.org/officeDocument/2006/math">
                              <m:f>
                                <m:fPr>
                                  <m:ctrlPr>
                                    <a:rPr lang="en-US" sz="7200" i="1" smtClean="0">
                                      <a:solidFill>
                                        <a:sysClr val="windowText" lastClr="000000"/>
                                      </a:solidFill>
                                      <a:latin typeface="Cambria Math" panose="02040503050406030204" pitchFamily="18" charset="0"/>
                                    </a:rPr>
                                  </m:ctrlPr>
                                </m:fPr>
                                <m:num>
                                  <m:r>
                                    <a:rPr lang="en-US" sz="7200" b="0" i="1" smtClean="0">
                                      <a:solidFill>
                                        <a:sysClr val="windowText" lastClr="000000"/>
                                      </a:solidFill>
                                      <a:latin typeface="Cambria Math" panose="02040503050406030204" pitchFamily="18" charset="0"/>
                                    </a:rPr>
                                    <m:t>𝐹</m:t>
                                  </m:r>
                                </m:num>
                                <m:den>
                                  <m:r>
                                    <a:rPr lang="en-US" sz="7200" b="0" i="1" smtClean="0">
                                      <a:solidFill>
                                        <a:sysClr val="windowText" lastClr="000000"/>
                                      </a:solidFill>
                                      <a:latin typeface="Cambria Math" panose="02040503050406030204" pitchFamily="18" charset="0"/>
                                    </a:rPr>
                                    <m:t>𝑚</m:t>
                                  </m:r>
                                </m:den>
                              </m:f>
                            </m:oMath>
                          </a14:m>
                          <a:endParaRPr lang="en-US" sz="7200" dirty="0">
                            <a:solidFill>
                              <a:sysClr val="windowText" lastClr="000000"/>
                            </a:solidFill>
                          </a:endParaRPr>
                        </a:p>
                      </a:txBody>
                      <a:tcPr marL="122452" marR="122452" marT="61226" marB="61226"/>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660606290"/>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Force</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Mass</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Acceleration</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sysClr val="windowText" lastClr="000000"/>
                              </a:solidFill>
                              <a:effectLst/>
                              <a:uLnTx/>
                              <a:uFillTx/>
                              <a:latin typeface="+mn-lt"/>
                              <a:ea typeface="+mn-ea"/>
                              <a:cs typeface="+mn-cs"/>
                            </a:rPr>
                            <a:t>F = ma</a:t>
                          </a:r>
                        </a:p>
                      </a:txBody>
                      <a:tcPr marL="122452" marR="122452" marT="61226" marB="61226"/>
                    </a:tc>
                    <a:tc>
                      <a:txBody>
                        <a:bodyPr/>
                        <a:lstStyle/>
                        <a:p>
                          <a:endParaRPr lang="en-US"/>
                        </a:p>
                      </a:txBody>
                      <a:tcPr marL="122452" marR="122452" marT="61226" marB="61226">
                        <a:blipFill>
                          <a:blip r:embed="rId2"/>
                          <a:stretch>
                            <a:fillRect l="-100168" t="-55088" r="-100168" b="-9825"/>
                          </a:stretch>
                        </a:blipFill>
                      </a:tcPr>
                    </a:tc>
                    <a:tc>
                      <a:txBody>
                        <a:bodyPr/>
                        <a:lstStyle/>
                        <a:p>
                          <a:endParaRPr lang="en-US"/>
                        </a:p>
                      </a:txBody>
                      <a:tcPr marL="122452" marR="122452" marT="61226" marB="61226">
                        <a:blipFill>
                          <a:blip r:embed="rId2"/>
                          <a:stretch>
                            <a:fillRect l="-200504" t="-55088" r="-336" b="-9825"/>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432607496"/>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effectLst/>
                <a:latin typeface="+mj-lt"/>
                <a:ea typeface="Times New Roman" panose="02020603050405020304" pitchFamily="18" charset="0"/>
              </a:rPr>
              <a:t>1. With what force will a falling rubber ball hit the ground if it has a mass of .25 kg?</a:t>
            </a: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1968768627"/>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.25kg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9.8m/s/s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ea typeface="Times New Roman" panose="02020603050405020304" pitchFamily="18" charset="0"/>
                        </a:rPr>
                        <m:t>F</m:t>
                      </m:r>
                      <m:r>
                        <m:rPr>
                          <m:nor/>
                        </m:rPr>
                        <a:rPr lang="en-US" sz="2400">
                          <a:ea typeface="Times New Roman" panose="02020603050405020304" pitchFamily="18" charset="0"/>
                        </a:rPr>
                        <m:t> = (.25</m:t>
                      </m:r>
                      <m:r>
                        <m:rPr>
                          <m:nor/>
                        </m:rPr>
                        <a:rPr lang="en-US" sz="2400">
                          <a:ea typeface="Times New Roman" panose="02020603050405020304" pitchFamily="18" charset="0"/>
                        </a:rPr>
                        <m:t>kg</m:t>
                      </m:r>
                      <m:r>
                        <m:rPr>
                          <m:nor/>
                        </m:rPr>
                        <a:rPr lang="en-US" sz="2400">
                          <a:ea typeface="Times New Roman" panose="02020603050405020304" pitchFamily="18" charset="0"/>
                        </a:rPr>
                        <m:t>)(9.8</m:t>
                      </m:r>
                      <m:r>
                        <m:rPr>
                          <m:nor/>
                        </m:rPr>
                        <a:rPr lang="en-US" sz="2400">
                          <a:ea typeface="Times New Roman" panose="02020603050405020304" pitchFamily="18" charset="0"/>
                        </a:rPr>
                        <m:t>m</m:t>
                      </m:r>
                      <m:r>
                        <m:rPr>
                          <m:nor/>
                        </m:rPr>
                        <a:rPr lang="en-US" sz="2400">
                          <a:ea typeface="Times New Roman" panose="02020603050405020304" pitchFamily="18" charset="0"/>
                        </a:rPr>
                        <m:t>/</m:t>
                      </m:r>
                      <m:r>
                        <m:rPr>
                          <m:nor/>
                        </m:rPr>
                        <a:rPr lang="en-US" sz="2400">
                          <a:ea typeface="Times New Roman" panose="02020603050405020304" pitchFamily="18" charset="0"/>
                        </a:rPr>
                        <m:t>s</m:t>
                      </m:r>
                      <m:r>
                        <m:rPr>
                          <m:nor/>
                        </m:rPr>
                        <a:rPr lang="en-US" sz="2400">
                          <a:ea typeface="Times New Roman" panose="02020603050405020304" pitchFamily="18" charset="0"/>
                        </a:rPr>
                        <m:t>/</m:t>
                      </m:r>
                      <m:r>
                        <m:rPr>
                          <m:nor/>
                        </m:rPr>
                        <a:rPr lang="en-US" sz="2400">
                          <a:ea typeface="Times New Roman" panose="02020603050405020304" pitchFamily="18" charset="0"/>
                        </a:rPr>
                        <m:t>s</m:t>
                      </m:r>
                      <m:r>
                        <m:rPr>
                          <m:nor/>
                        </m:rPr>
                        <a:rPr lang="en-US" sz="2400">
                          <a:ea typeface="Times New Roman" panose="02020603050405020304" pitchFamily="18" charset="0"/>
                        </a:rPr>
                        <m:t>)</m:t>
                      </m:r>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461665"/>
              </a:xfrm>
              <a:prstGeom prst="rect">
                <a:avLst/>
              </a:prstGeom>
              <a:blipFill>
                <a:blip r:embed="rId2"/>
                <a:stretch>
                  <a:fillRect b="-184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mj-lt"/>
                          <a:ea typeface="Times New Roman" panose="02020603050405020304" pitchFamily="18" charset="0"/>
                        </a:rPr>
                        <m:t>F</m:t>
                      </m:r>
                      <m:r>
                        <m:rPr>
                          <m:nor/>
                        </m:rPr>
                        <a:rPr lang="en-US" sz="2400">
                          <a:latin typeface="+mj-lt"/>
                          <a:ea typeface="Times New Roman" panose="02020603050405020304" pitchFamily="18" charset="0"/>
                        </a:rPr>
                        <m:t> = </m:t>
                      </m:r>
                      <m:r>
                        <m:rPr>
                          <m:nor/>
                        </m:rPr>
                        <a:rPr lang="en-US" sz="2400">
                          <a:latin typeface="+mj-lt"/>
                          <a:ea typeface="Times New Roman" panose="02020603050405020304" pitchFamily="18" charset="0"/>
                        </a:rPr>
                        <m:t>ma</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F = 2.45N</a:t>
            </a:r>
            <a:endParaRPr lang="en-US" sz="2400" dirty="0"/>
          </a:p>
        </p:txBody>
      </p:sp>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effectLst/>
                <a:latin typeface="+mj-lt"/>
                <a:ea typeface="Times New Roman" panose="02020603050405020304" pitchFamily="18" charset="0"/>
              </a:rPr>
              <a:t>2. What is the mass of a falling rock if it hits the ground with a force of 147 newtons?</a:t>
            </a: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2396843965"/>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3" y="4567536"/>
            <a:ext cx="1383247" cy="461665"/>
          </a:xfrm>
          <a:prstGeom prst="rect">
            <a:avLst/>
          </a:prstGeom>
          <a:noFill/>
        </p:spPr>
        <p:txBody>
          <a:bodyPr wrap="square" rtlCol="0">
            <a:spAutoFit/>
          </a:bodyPr>
          <a:lstStyle/>
          <a:p>
            <a:r>
              <a:rPr lang="en-US" sz="2400" dirty="0"/>
              <a:t>147N</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9.8m/s/s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84843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147</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9.8</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84843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380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380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=15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kg</m:t>
                      </m:r>
                    </m:oMath>
                  </m:oMathPara>
                </a14:m>
                <a:endParaRPr lang="en-US" sz="2400" dirty="0">
                  <a:latin typeface="+mj-lt"/>
                </a:endParaRP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b="-21053"/>
                </a:stretch>
              </a:blipFill>
            </p:spPr>
            <p:txBody>
              <a:bodyPr/>
              <a:lstStyle/>
              <a:p>
                <a:r>
                  <a:rPr lang="en-US">
                    <a:noFill/>
                  </a:rPr>
                  <a:t> </a:t>
                </a:r>
              </a:p>
            </p:txBody>
          </p:sp>
        </mc:Fallback>
      </mc:AlternateContent>
    </p:spTree>
    <p:extLst>
      <p:ext uri="{BB962C8B-B14F-4D97-AF65-F5344CB8AC3E}">
        <p14:creationId xmlns:p14="http://schemas.microsoft.com/office/powerpoint/2010/main" val="1126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377</Words>
  <Application>Microsoft Office PowerPoint</Application>
  <PresentationFormat>Widescreen</PresentationFormat>
  <Paragraphs>105</Paragraphs>
  <Slides>10</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Arial</vt:lpstr>
      <vt:lpstr>Calibri</vt:lpstr>
      <vt:lpstr>Calibri Light</vt:lpstr>
      <vt:lpstr>Cambria Math</vt:lpstr>
      <vt:lpstr>Comic Sans MS</vt:lpstr>
      <vt:lpstr>Rockwell Extra Bold</vt:lpstr>
      <vt:lpstr>Times New Roman</vt:lpstr>
      <vt:lpstr>Wingdings</vt:lpstr>
      <vt:lpstr>Office Theme</vt:lpstr>
      <vt:lpstr>Default Design</vt:lpstr>
      <vt:lpstr>3_Default Design</vt:lpstr>
      <vt:lpstr>Rearranging 2nd Law Equation and teach examples</vt:lpstr>
      <vt:lpstr>Learning Objectives</vt:lpstr>
      <vt:lpstr>Calculating 2nd Law</vt:lpstr>
      <vt:lpstr>Formula Representation</vt:lpstr>
      <vt:lpstr>Solve for Mass (m)</vt:lpstr>
      <vt:lpstr>Solve for acceleration (a)</vt:lpstr>
      <vt:lpstr>Force Related Equations</vt:lpstr>
      <vt:lpstr>Calculation Example #1</vt:lpstr>
      <vt:lpstr>Calculation Example #2</vt:lpstr>
      <vt:lpstr>Calculation Example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80</cp:revision>
  <dcterms:created xsi:type="dcterms:W3CDTF">2021-09-23T18:00:58Z</dcterms:created>
  <dcterms:modified xsi:type="dcterms:W3CDTF">2021-12-14T19:11:27Z</dcterms:modified>
</cp:coreProperties>
</file>